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4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7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7933-D49A-9C4B-8EE2-E5DA45A6A4DC}" type="datetimeFigureOut">
              <a:rPr lang="ru-RU" smtClean="0"/>
              <a:t>16.12.2019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181859-736A-614D-9BA6-DAD812A79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268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2D931-C36A-5C47-92C8-0D872C2F2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EEAC6A-33AF-CC48-A4F7-BF1C09DD7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A14E07-8A4D-2F48-BC58-D98EDD7E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F8E2-2C20-024E-B440-B661BC55EA4E}" type="datetime1">
              <a:rPr lang="ru-RU" smtClean="0"/>
              <a:t>16.12.2019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8D1B44-9BF2-3D42-B82B-17148C4B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31E7CF-9105-DC4D-B6C4-DDE31086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188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DE83AC-E47C-E143-A0B5-BAA3A347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DF5649-EC7F-DD47-A11E-B4F46D6DA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F94439-F5FC-F645-873F-8A1081B2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CC84A-5022-274D-8350-EAFBD7E3DFC7}" type="datetime1">
              <a:rPr lang="ru-RU" smtClean="0"/>
              <a:t>16.12.2019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C6537D-1D4B-6045-885D-579E377B2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3F3F24-7FEF-854D-823A-062A8997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D6D0C3D-C1AA-A64E-92CB-54FEA6B66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0798FE-FBD1-8347-8EF9-61F077F4AE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F43AE1-0C0E-4948-93FD-410EF5EA5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A1C9B-0E1E-C846-8CE4-0A280BF14F7D}" type="datetime1">
              <a:rPr lang="ru-RU" smtClean="0"/>
              <a:t>16.12.2019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248E17-2DCA-FA43-BFA8-892C255A9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E384E3-0BB9-4341-B200-4C0BCAE12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721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976D3C-10AF-684F-9A90-481799F5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C5E85B-0A27-4146-B821-9C799767F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45A60E-3EF7-B640-8B83-DBF1B31CC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C2DEF-3AA5-2743-BB5B-8BA5B57ED0FD}" type="datetime1">
              <a:rPr lang="ru-RU" smtClean="0"/>
              <a:t>16.12.2019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8400A0-5920-774A-B314-973327960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39A0A6-933B-974B-B384-6A4FFCAA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90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5D02A-CB21-EB4C-8625-18E7E0D9B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F2DAE5-0813-904A-BC2C-5136F5743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F0818D-C53C-8E4D-89DD-8AD47A98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47D1-81B5-5546-93AC-2C24365D01B4}" type="datetime1">
              <a:rPr lang="ru-RU" smtClean="0"/>
              <a:t>16.12.2019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91C33A-21EB-214B-B6D2-C25CA4A6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60FE47-4E4E-2A4D-BCD8-F54F7547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268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B2CCF-52C4-654E-A7D7-CDF8D1A3B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B70B07-2E89-564E-886B-F5DDC909D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E70F73C-111E-C041-AEA9-4F264DA64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0A562A-CA89-384E-92F0-9C5BE6F1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8CFCE-1CCD-EC4A-8D2E-169588A520F4}" type="datetime1">
              <a:rPr lang="ru-RU" smtClean="0"/>
              <a:t>16.12.2019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C374346-19E8-B845-A1BD-67968D0F9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87082E1-FD4F-A847-A2B9-5286E5327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616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B6C3AA-710B-CE4E-9E6C-D5BC98198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3E1DFD-602C-7145-B78B-B5A5B3E28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265F97-2328-9A4C-8E82-94BBA36C8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F8F187-35AF-C54A-AB81-DB3C21A4DA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0EF6A4-FCA6-B545-8987-8FB2AF30BB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5FAA36-D925-FD45-98AF-FA1B4BFFA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5B76-5367-2F45-8C7B-2896740E85DB}" type="datetime1">
              <a:rPr lang="ru-RU" smtClean="0"/>
              <a:t>16.12.2019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B99CB71-C701-9246-9DE4-3976C136B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4B23EB-6ABB-6A4E-9E8B-06C2EFDC2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983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AB493C-9308-3249-9EE7-E36F0C1D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831B189-8054-C141-ABD1-9690690D1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46-F462-AC4F-AB62-0DB77C574751}" type="datetime1">
              <a:rPr lang="ru-RU" smtClean="0"/>
              <a:t>16.12.2019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7211AF6-75A0-4745-9E8B-950FEE57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AB808EB-5E65-7E45-8147-8EA65D0A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251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9715F2C-EB74-6548-B3B1-7032360B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9B97-FC2A-AE49-9F47-AD7DF6DB060B}" type="datetime1">
              <a:rPr lang="ru-RU" smtClean="0"/>
              <a:t>16.12.2019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EAC239F-9D8F-D447-A69E-803C336B3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A725FD3-E68D-664A-BB82-3FA7F284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450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4A6852-60E4-BE4C-9B54-C6A6526AF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5020C0-E968-4E41-8983-690E7A004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FB6401-380D-EA44-80F2-C8C5E0C5E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7743F7-F37E-3548-A3C7-D2881947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CAE1-BFF5-4A48-A81A-6F5BA5232A31}" type="datetime1">
              <a:rPr lang="ru-RU" smtClean="0"/>
              <a:t>16.12.2019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D9F7EC-06C5-1840-A910-2BA7B38E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985621-DA90-554F-ABA3-FC5A6E60F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360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674F7E-985E-214D-B73D-81BCD763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490B43-26F5-644C-AD31-6F7C14E3E7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D6B0834-C31C-9046-BFE4-7C7E4CEDE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505DB6-7672-8E42-9C81-A6CEC114A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E3E15-EB33-0845-94EE-3C1B5CFB95CA}" type="datetime1">
              <a:rPr lang="ru-RU" smtClean="0"/>
              <a:t>16.12.2019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38C31A7-60C1-C646-9368-90902A10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BA1CF6-E9DC-DE4A-A1D2-3E784B5B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136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BBC6E-59D9-5C49-9BB9-E859C61E3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D733E2-BC7E-764C-A020-8EA618E01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B5A605-F263-C043-9A13-0D120EA52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7F9F6-6460-7344-94A7-041FEF2A51F0}" type="datetime1">
              <a:rPr lang="ru-RU" smtClean="0"/>
              <a:t>16.12.2019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547D10-D153-0540-86AF-BB302B2E6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0D5478-02D5-174E-AA66-D0A97900C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14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FD940-22FA-B549-A6FE-B882F317D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3455" y="1545020"/>
            <a:ext cx="10505090" cy="305851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взаимодействия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частиц при столкновении (взрыв) 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C751E7-5038-C745-91DA-A775006F3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1848" y="4975761"/>
            <a:ext cx="3710152" cy="1756115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Сиденко Анастасия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Генадьевна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ИУ7-53Б</a:t>
            </a:r>
          </a:p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</a:p>
          <a:p>
            <a:pPr algn="l"/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Кострицкий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Александр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3955848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/>
              <a:t>Исследование</a:t>
            </a:r>
            <a:br>
              <a:rPr lang="ru-RU" sz="4000" b="1" dirty="0">
                <a:cs typeface="Times New Roman" panose="02020603050405020304" pitchFamily="18" charset="0"/>
              </a:rPr>
            </a:br>
            <a:endParaRPr lang="ru-RU" sz="40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522114" y="1601966"/>
            <a:ext cx="4543874" cy="365406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В работе для ускорения вычислений используется </a:t>
            </a:r>
            <a:r>
              <a:rPr lang="ru-RU" sz="1900" b="1" dirty="0">
                <a:latin typeface="+mj-lt"/>
              </a:rPr>
              <a:t>параллельное программирование</a:t>
            </a:r>
            <a:r>
              <a:rPr lang="ru-RU" sz="1900" dirty="0">
                <a:latin typeface="+mj-lt"/>
              </a:rPr>
              <a:t>. Необходимо исследовать оптимальное число потоков необходимых для наиболее </a:t>
            </a:r>
            <a:r>
              <a:rPr lang="ru-RU" sz="1900" dirty="0" err="1">
                <a:latin typeface="+mj-lt"/>
              </a:rPr>
              <a:t>быстрои</a:t>
            </a:r>
            <a:r>
              <a:rPr lang="ru-RU" sz="1900" dirty="0">
                <a:latin typeface="+mj-lt"/>
              </a:rPr>
              <a:t>̆ генерации изображения.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Было проведено исследование для определения оптимального количества потоков.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Результаты представлены на графике.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A6A07C-7238-2A48-B62C-1F81D64D8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259" y="1468534"/>
            <a:ext cx="5676681" cy="4403791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0BE7916-5CF3-404D-8426-A642271A116A}"/>
              </a:ext>
            </a:extLst>
          </p:cNvPr>
          <p:cNvSpPr/>
          <p:nvPr/>
        </p:nvSpPr>
        <p:spPr>
          <a:xfrm>
            <a:off x="5772259" y="582719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dirty="0">
                <a:latin typeface="+mj-lt"/>
              </a:rPr>
              <a:t>График зависимости времени генерации изображения от количества частиц для различного числа потоков. </a:t>
            </a:r>
          </a:p>
        </p:txBody>
      </p:sp>
    </p:spTree>
    <p:extLst>
      <p:ext uri="{BB962C8B-B14F-4D97-AF65-F5344CB8AC3E}">
        <p14:creationId xmlns:p14="http://schemas.microsoft.com/office/powerpoint/2010/main" val="3450996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/>
              <a:t>Интерфейс пользователя</a:t>
            </a:r>
            <a:br>
              <a:rPr lang="ru-RU" sz="4000" b="1" dirty="0">
                <a:cs typeface="Times New Roman" panose="02020603050405020304" pitchFamily="18" charset="0"/>
              </a:rPr>
            </a:br>
            <a:endParaRPr lang="ru-RU" sz="40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B1BBA3E-8F32-E444-B938-C6C97D3A0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598" y="1948355"/>
            <a:ext cx="5516003" cy="372723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D08D424-8CCC-DD4C-8968-D43C883B9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01" y="1948355"/>
            <a:ext cx="5516003" cy="372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81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/>
              <a:t>Выводы</a:t>
            </a:r>
            <a:br>
              <a:rPr lang="ru-RU" sz="4000" b="1" dirty="0">
                <a:cs typeface="Times New Roman" panose="02020603050405020304" pitchFamily="18" charset="0"/>
              </a:rPr>
            </a:br>
            <a:endParaRPr lang="ru-RU" sz="40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1870840" y="2154624"/>
            <a:ext cx="8926682" cy="297442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В результате </a:t>
            </a:r>
            <a:r>
              <a:rPr lang="ru-RU" sz="1900" b="1" dirty="0" err="1">
                <a:latin typeface="+mj-lt"/>
              </a:rPr>
              <a:t>проделаннои</a:t>
            </a:r>
            <a:r>
              <a:rPr lang="ru-RU" sz="1900" b="1" dirty="0">
                <a:latin typeface="+mj-lt"/>
              </a:rPr>
              <a:t>̆ работы выполнены следующие задачи</a:t>
            </a:r>
            <a:r>
              <a:rPr lang="ru-RU" sz="1900" dirty="0">
                <a:latin typeface="+mj-lt"/>
              </a:rPr>
              <a:t>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Определено понятие системы частиц.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Создан движок для работы с частицами.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Изучено физическое явление </a:t>
            </a:r>
            <a:r>
              <a:rPr lang="ru-RU" sz="1900" dirty="0"/>
              <a:t>–</a:t>
            </a:r>
            <a:r>
              <a:rPr lang="ru-RU" sz="1900" dirty="0">
                <a:latin typeface="+mj-lt"/>
              </a:rPr>
              <a:t> взрыв.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Смоделирован взрыв большого числа частиц при столкновении с телом.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Достигнута цель проекта –</a:t>
            </a:r>
            <a:r>
              <a:rPr lang="ru-RU" sz="1900" dirty="0">
                <a:latin typeface="+mj-lt"/>
              </a:rPr>
              <a:t> создание максимально </a:t>
            </a:r>
            <a:r>
              <a:rPr lang="ru-RU" sz="1900" dirty="0" err="1">
                <a:latin typeface="+mj-lt"/>
              </a:rPr>
              <a:t>приближеннои</a:t>
            </a:r>
            <a:r>
              <a:rPr lang="ru-RU" sz="1900" dirty="0">
                <a:latin typeface="+mj-lt"/>
              </a:rPr>
              <a:t>̆ модели взрыва большого числа частиц при столкновении с телом. </a:t>
            </a:r>
          </a:p>
        </p:txBody>
      </p:sp>
    </p:spTree>
    <p:extLst>
      <p:ext uri="{BB962C8B-B14F-4D97-AF65-F5344CB8AC3E}">
        <p14:creationId xmlns:p14="http://schemas.microsoft.com/office/powerpoint/2010/main" val="1038777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4289534" y="467707"/>
            <a:ext cx="407670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b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617018" y="2701163"/>
            <a:ext cx="4680198" cy="209155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>
                <a:latin typeface="+mj-lt"/>
              </a:rPr>
              <a:t>Традиционно взрывы создаются перед </a:t>
            </a:r>
            <a:r>
              <a:rPr lang="ru-RU" sz="1800" dirty="0" err="1">
                <a:latin typeface="+mj-lt"/>
              </a:rPr>
              <a:t>камерои</a:t>
            </a:r>
            <a:r>
              <a:rPr lang="ru-RU" sz="1800" dirty="0">
                <a:latin typeface="+mj-lt"/>
              </a:rPr>
              <a:t>̆, а не в компьютере. </a:t>
            </a:r>
          </a:p>
          <a:p>
            <a:pPr marL="0" indent="0" algn="just">
              <a:buNone/>
            </a:pPr>
            <a:r>
              <a:rPr lang="ru-RU" sz="1800" dirty="0">
                <a:latin typeface="+mj-lt"/>
                <a:cs typeface="Times New Roman" panose="02020603050405020304" pitchFamily="18" charset="0"/>
              </a:rPr>
              <a:t>Причины для использования ком­пьютеров при создании взрывных эффектов:</a:t>
            </a:r>
          </a:p>
          <a:p>
            <a:pPr algn="just"/>
            <a:r>
              <a:rPr lang="ru-RU" sz="1800" dirty="0">
                <a:latin typeface="+mj-lt"/>
                <a:cs typeface="Times New Roman" panose="02020603050405020304" pitchFamily="18" charset="0"/>
              </a:rPr>
              <a:t>забота о безопас­ности актеров</a:t>
            </a:r>
          </a:p>
          <a:p>
            <a:pPr algn="just"/>
            <a:r>
              <a:rPr lang="ru-RU" sz="1800" dirty="0">
                <a:latin typeface="+mj-lt"/>
                <a:cs typeface="Times New Roman" panose="02020603050405020304" pitchFamily="18" charset="0"/>
              </a:rPr>
              <a:t>компьютерные взрывы дешевле и быстрее</a:t>
            </a:r>
          </a:p>
          <a:p>
            <a:pPr marL="0" indent="0" algn="just">
              <a:buNone/>
            </a:pPr>
            <a:endParaRPr lang="ru-RU" sz="1800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EFEBDC-C3F0-9B4A-8CDC-0A6780BF8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4390" y="2175640"/>
            <a:ext cx="5680592" cy="3578773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306122-BB95-3F4B-8D25-23E6843AA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99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917275" y="467707"/>
            <a:ext cx="6357445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задачи</a:t>
            </a:r>
            <a:b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4" y="1889125"/>
            <a:ext cx="9403051" cy="433026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проекта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создание максимально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приближеннои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модели взрыва большого числа частиц, при столкновении с телом. </a:t>
            </a:r>
          </a:p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Моделирование основано на физическом явлении взрыва и возникающих побочных эффектов в заданном пространстве за заданное время и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взаимодействующих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окружающеи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средои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̆. 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достижения </a:t>
            </a:r>
            <a:r>
              <a:rPr lang="ru-RU" sz="1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поставленнои</a:t>
            </a: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цели необходимо решить следующие задачи.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Определить понятие системы частиц.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движок для работы с частицами.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физическое явление - взрыв.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Смоделировать взрыва большого числа частиц, при столкновении с телом. 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46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751100"/>
              </p:ext>
            </p:extLst>
          </p:nvPr>
        </p:nvGraphicFramePr>
        <p:xfrm>
          <a:off x="1664136" y="1573212"/>
          <a:ext cx="8128000" cy="25908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3D 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моделирование объектов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Полигонами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Частицами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Полая модель без внутреннего наполнения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Полностью заполняют внутренности модели, где каждая частица представляется как материальная точка с дополнительными атрибутами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ctr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A2520449-8485-BF44-BBF2-A63745A08F7A}"/>
              </a:ext>
            </a:extLst>
          </p:cNvPr>
          <p:cNvSpPr txBox="1">
            <a:spLocks/>
          </p:cNvSpPr>
          <p:nvPr/>
        </p:nvSpPr>
        <p:spPr>
          <a:xfrm>
            <a:off x="1394472" y="467707"/>
            <a:ext cx="9403051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Алгоритмы </a:t>
            </a:r>
            <a:r>
              <a:rPr lang="ru-RU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отрисовки</a:t>
            </a:r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сцены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0BFA1B-52D4-0D4B-B9F1-8A5D21D4B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661" y="4164012"/>
            <a:ext cx="3810000" cy="23749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C3AF5DA-DEAB-8641-A965-A94DAD5C2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336" y="4164012"/>
            <a:ext cx="3313134" cy="2374901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BEAE349-6AE2-E444-A1F3-0D9FFCCD3825}"/>
              </a:ext>
            </a:extLst>
          </p:cNvPr>
          <p:cNvSpPr/>
          <p:nvPr/>
        </p:nvSpPr>
        <p:spPr>
          <a:xfrm>
            <a:off x="2008791" y="6488668"/>
            <a:ext cx="31452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+mj-lt"/>
              </a:rPr>
              <a:t>Моделирование полигонами.  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CB7646A-06FE-E047-A664-5D7A511EA297}"/>
              </a:ext>
            </a:extLst>
          </p:cNvPr>
          <p:cNvSpPr/>
          <p:nvPr/>
        </p:nvSpPr>
        <p:spPr>
          <a:xfrm>
            <a:off x="6215889" y="6501865"/>
            <a:ext cx="295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+mj-lt"/>
              </a:rPr>
              <a:t>Моделирование частицами. </a:t>
            </a:r>
          </a:p>
        </p:txBody>
      </p:sp>
    </p:spTree>
    <p:extLst>
      <p:ext uri="{BB962C8B-B14F-4D97-AF65-F5344CB8AC3E}">
        <p14:creationId xmlns:p14="http://schemas.microsoft.com/office/powerpoint/2010/main" val="2288062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715D1C8-C29D-1542-9096-CE3636AAF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49" y="4365559"/>
            <a:ext cx="3898900" cy="20066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1A9BCC7-1EBA-2542-B64C-570C3E52D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2514" y="4636736"/>
            <a:ext cx="3978824" cy="139297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2110EC5-6E52-824D-8005-316E8100FE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6351" y="4304149"/>
            <a:ext cx="3042966" cy="2129419"/>
          </a:xfrm>
          <a:prstGeom prst="rect">
            <a:avLst/>
          </a:prstGeom>
        </p:spPr>
      </p:pic>
      <p:graphicFrame>
        <p:nvGraphicFramePr>
          <p:cNvPr id="13" name="Таблица 12">
            <a:extLst>
              <a:ext uri="{FF2B5EF4-FFF2-40B4-BE49-F238E27FC236}">
                <a16:creationId xmlns:a16="http://schemas.microsoft.com/office/drawing/2014/main" id="{79156E62-DD01-4749-896F-BD258473DD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522212"/>
              </p:ext>
            </p:extLst>
          </p:nvPr>
        </p:nvGraphicFramePr>
        <p:xfrm>
          <a:off x="252247" y="1103101"/>
          <a:ext cx="11687504" cy="32578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21876">
                  <a:extLst>
                    <a:ext uri="{9D8B030D-6E8A-4147-A177-3AD203B41FA5}">
                      <a16:colId xmlns:a16="http://schemas.microsoft.com/office/drawing/2014/main" val="1326808150"/>
                    </a:ext>
                  </a:extLst>
                </a:gridCol>
                <a:gridCol w="2921876">
                  <a:extLst>
                    <a:ext uri="{9D8B030D-6E8A-4147-A177-3AD203B41FA5}">
                      <a16:colId xmlns:a16="http://schemas.microsoft.com/office/drawing/2014/main" val="3755718345"/>
                    </a:ext>
                  </a:extLst>
                </a:gridCol>
                <a:gridCol w="2921876">
                  <a:extLst>
                    <a:ext uri="{9D8B030D-6E8A-4147-A177-3AD203B41FA5}">
                      <a16:colId xmlns:a16="http://schemas.microsoft.com/office/drawing/2014/main" val="4067145283"/>
                    </a:ext>
                  </a:extLst>
                </a:gridCol>
                <a:gridCol w="2921876">
                  <a:extLst>
                    <a:ext uri="{9D8B030D-6E8A-4147-A177-3AD203B41FA5}">
                      <a16:colId xmlns:a16="http://schemas.microsoft.com/office/drawing/2014/main" val="865322897"/>
                    </a:ext>
                  </a:extLst>
                </a:gridCol>
              </a:tblGrid>
              <a:tr h="611222">
                <a:tc>
                  <a:txBody>
                    <a:bodyPr/>
                    <a:lstStyle/>
                    <a:p>
                      <a:endParaRPr lang="ru-RU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Алгоритм, </a:t>
                      </a:r>
                      <a:r>
                        <a:rPr lang="ru-RU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использующии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r>
                        <a:rPr lang="en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z-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буфер </a:t>
                      </a:r>
                      <a:endParaRPr lang="ru-RU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 разбиения области </a:t>
                      </a:r>
                      <a:r>
                        <a:rPr lang="ru-RU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Варнока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endParaRPr lang="ru-RU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Метод трассировки </a:t>
                      </a:r>
                      <a:r>
                        <a:rPr lang="ru-RU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лучеи</a:t>
                      </a:r>
                      <a:r>
                        <a:rPr lang="ru-RU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7320175"/>
                  </a:ext>
                </a:extLst>
              </a:tr>
              <a:tr h="349270"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Простота реализации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+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-</a:t>
                      </a:r>
                    </a:p>
                  </a:txBody>
                  <a:tcPr>
                    <a:solidFill>
                      <a:srgbClr val="FF0000">
                        <a:alpha val="4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+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57062"/>
                  </a:ext>
                </a:extLst>
              </a:tr>
              <a:tr h="611222"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Работа с поверхностями второго порядка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-+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-</a:t>
                      </a:r>
                    </a:p>
                  </a:txBody>
                  <a:tcPr>
                    <a:solidFill>
                      <a:srgbClr val="FF0000">
                        <a:alpha val="5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+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526307"/>
                  </a:ext>
                </a:extLst>
              </a:tr>
              <a:tr h="611222"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Простота модификации для отображения освещения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+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+-</a:t>
                      </a: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+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444866"/>
                  </a:ext>
                </a:extLst>
              </a:tr>
              <a:tr h="971820"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Доп. параметры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Большие затраты памяти, трудности с устранением лестничного эффекта</a:t>
                      </a:r>
                    </a:p>
                  </a:txBody>
                  <a:tcPr>
                    <a:solidFill>
                      <a:srgbClr val="FF0000">
                        <a:alpha val="4588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+mj-lt"/>
                        </a:rPr>
                        <a:t>Большие временные затраты</a:t>
                      </a:r>
                    </a:p>
                  </a:txBody>
                  <a:tcPr>
                    <a:solidFill>
                      <a:srgbClr val="FF0000">
                        <a:alpha val="4588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5711619"/>
                  </a:ext>
                </a:extLst>
              </a:tr>
            </a:tbl>
          </a:graphicData>
        </a:graphic>
      </p:graphicFrame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14DD6CB6-01D0-DA4F-B372-CA0184316622}"/>
              </a:ext>
            </a:extLst>
          </p:cNvPr>
          <p:cNvSpPr/>
          <p:nvPr/>
        </p:nvSpPr>
        <p:spPr>
          <a:xfrm>
            <a:off x="1518569" y="6383968"/>
            <a:ext cx="11030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+mj-lt"/>
              </a:rPr>
              <a:t>Z-</a:t>
            </a:r>
            <a:r>
              <a:rPr lang="ru-RU" dirty="0">
                <a:latin typeface="+mj-lt"/>
              </a:rPr>
              <a:t>буфер. 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7D12CC1D-537E-254E-AC7D-D407B709523C}"/>
              </a:ext>
            </a:extLst>
          </p:cNvPr>
          <p:cNvSpPr/>
          <p:nvPr/>
        </p:nvSpPr>
        <p:spPr>
          <a:xfrm>
            <a:off x="5904609" y="6385267"/>
            <a:ext cx="10230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 err="1">
                <a:latin typeface="+mj-lt"/>
              </a:rPr>
              <a:t>Варнок</a:t>
            </a:r>
            <a:r>
              <a:rPr lang="ru-RU" dirty="0">
                <a:latin typeface="+mj-lt"/>
              </a:rPr>
              <a:t>. 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ED2FB9D-F15F-8F4C-BEF3-56C7DF4477EA}"/>
              </a:ext>
            </a:extLst>
          </p:cNvPr>
          <p:cNvSpPr/>
          <p:nvPr/>
        </p:nvSpPr>
        <p:spPr>
          <a:xfrm>
            <a:off x="9448841" y="6356350"/>
            <a:ext cx="15295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+mj-lt"/>
              </a:rPr>
              <a:t>Трассировка. </a:t>
            </a:r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35911A68-A777-4D47-BCD7-8831B77F2867}"/>
              </a:ext>
            </a:extLst>
          </p:cNvPr>
          <p:cNvSpPr txBox="1">
            <a:spLocks/>
          </p:cNvSpPr>
          <p:nvPr/>
        </p:nvSpPr>
        <p:spPr>
          <a:xfrm>
            <a:off x="252247" y="191004"/>
            <a:ext cx="11939752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cs typeface="Times New Roman" panose="02020603050405020304" pitchFamily="18" charset="0"/>
              </a:rPr>
              <a:t>Алгоритмы </a:t>
            </a:r>
            <a:r>
              <a:rPr lang="ru-RU" sz="4000" b="1" dirty="0"/>
              <a:t>удаления невидимых </a:t>
            </a:r>
            <a:r>
              <a:rPr lang="ru-RU" sz="4000" b="1" dirty="0" err="1"/>
              <a:t>поверхностеи</a:t>
            </a:r>
            <a:r>
              <a:rPr lang="ru-RU" sz="4000" b="1" dirty="0"/>
              <a:t>̆ </a:t>
            </a:r>
            <a:endParaRPr lang="ru-RU" sz="4000" b="1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086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394472" y="467707"/>
            <a:ext cx="9403051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Функциональная модель</a:t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2235300" y="5430653"/>
            <a:ext cx="7980756" cy="47616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Функциональная модель, отобра­жающая структуру и функции системы. 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466124-D9DC-9645-8C7C-582FE2E96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914" y="1863175"/>
            <a:ext cx="6560172" cy="344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52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330296" y="349436"/>
            <a:ext cx="9531401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/>
              <a:t>Алгоритм </a:t>
            </a:r>
            <a:r>
              <a:rPr lang="ru-RU" sz="4000" b="1" dirty="0" err="1"/>
              <a:t>обратнои</a:t>
            </a:r>
            <a:r>
              <a:rPr lang="ru-RU" sz="4000" b="1" dirty="0"/>
              <a:t>̆ трассировки </a:t>
            </a:r>
            <a:r>
              <a:rPr lang="ru-RU" sz="4000" b="1" dirty="0" err="1"/>
              <a:t>лучеи</a:t>
            </a:r>
            <a:r>
              <a:rPr lang="ru-RU" sz="4000" b="1" dirty="0"/>
              <a:t>̆</a:t>
            </a:r>
          </a:p>
          <a:p>
            <a:pPr algn="ctr"/>
            <a:br>
              <a:rPr lang="ru-RU" sz="4000" b="1" dirty="0">
                <a:cs typeface="Times New Roman" panose="02020603050405020304" pitchFamily="18" charset="0"/>
              </a:rPr>
            </a:br>
            <a:endParaRPr lang="ru-RU" sz="40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4F3D5B4-61F6-F24F-BE0D-4092ECBFB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397" y="1131176"/>
            <a:ext cx="3630451" cy="271094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08C7B85-56BA-2B47-B7E1-367039565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769" y="2400409"/>
            <a:ext cx="3490385" cy="205718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0402551-14D0-B749-881C-909C03E7C8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0600" y="2793976"/>
            <a:ext cx="3331712" cy="3447831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6DD7E9A-94E7-1341-B87F-A21F5F141FDB}"/>
              </a:ext>
            </a:extLst>
          </p:cNvPr>
          <p:cNvSpPr/>
          <p:nvPr/>
        </p:nvSpPr>
        <p:spPr>
          <a:xfrm>
            <a:off x="10218748" y="6220842"/>
            <a:ext cx="9028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+mj-lt"/>
              </a:rPr>
              <a:t>Шаг 3. </a:t>
            </a:r>
          </a:p>
          <a:p>
            <a:pPr algn="ctr"/>
            <a:r>
              <a:rPr lang="ru-RU" dirty="0">
                <a:latin typeface="+mj-lt"/>
              </a:rPr>
              <a:t>Тени. 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9CC4B7C-E9CA-B944-BC6D-E1B500E307D0}"/>
              </a:ext>
            </a:extLst>
          </p:cNvPr>
          <p:cNvSpPr/>
          <p:nvPr/>
        </p:nvSpPr>
        <p:spPr>
          <a:xfrm>
            <a:off x="5274436" y="4698539"/>
            <a:ext cx="252505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+mj-lt"/>
              </a:rPr>
              <a:t>Шаг 2. </a:t>
            </a:r>
          </a:p>
          <a:p>
            <a:pPr algn="ctr"/>
            <a:r>
              <a:rPr lang="ru-RU" dirty="0">
                <a:latin typeface="+mj-lt"/>
              </a:rPr>
              <a:t>Диффузное отражение. 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92264B5-9BB7-874D-B15E-F71C4E8AD746}"/>
              </a:ext>
            </a:extLst>
          </p:cNvPr>
          <p:cNvSpPr/>
          <p:nvPr/>
        </p:nvSpPr>
        <p:spPr>
          <a:xfrm>
            <a:off x="313971" y="3849827"/>
            <a:ext cx="38170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+mj-lt"/>
              </a:rPr>
              <a:t>Шаг 1. </a:t>
            </a:r>
          </a:p>
          <a:p>
            <a:pPr algn="ctr"/>
            <a:r>
              <a:rPr lang="ru-RU" dirty="0">
                <a:latin typeface="+mj-lt"/>
              </a:rPr>
              <a:t>Определение видимой поверхности. </a:t>
            </a:r>
          </a:p>
        </p:txBody>
      </p:sp>
    </p:spTree>
    <p:extLst>
      <p:ext uri="{BB962C8B-B14F-4D97-AF65-F5344CB8AC3E}">
        <p14:creationId xmlns:p14="http://schemas.microsoft.com/office/powerpoint/2010/main" val="115853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330296" y="349436"/>
            <a:ext cx="9531401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/>
              <a:t>Моделирование взрыва</a:t>
            </a:r>
          </a:p>
          <a:p>
            <a:pPr algn="ctr"/>
            <a:br>
              <a:rPr lang="ru-RU" sz="4000" b="1" dirty="0">
                <a:cs typeface="Times New Roman" panose="02020603050405020304" pitchFamily="18" charset="0"/>
              </a:rPr>
            </a:br>
            <a:endParaRPr lang="ru-RU" sz="40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9CC4B7C-E9CA-B944-BC6D-E1B500E307D0}"/>
              </a:ext>
            </a:extLst>
          </p:cNvPr>
          <p:cNvSpPr/>
          <p:nvPr/>
        </p:nvSpPr>
        <p:spPr>
          <a:xfrm>
            <a:off x="7741382" y="4704367"/>
            <a:ext cx="317586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+mj-lt"/>
              </a:rPr>
              <a:t>Нахождение новых скоростей,</a:t>
            </a:r>
          </a:p>
          <a:p>
            <a:pPr algn="ctr"/>
            <a:r>
              <a:rPr lang="ru-RU" dirty="0">
                <a:latin typeface="+mj-lt"/>
              </a:rPr>
              <a:t>решение системы уравнений. 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292264B5-9BB7-874D-B15E-F71C4E8AD746}"/>
              </a:ext>
            </a:extLst>
          </p:cNvPr>
          <p:cNvSpPr/>
          <p:nvPr/>
        </p:nvSpPr>
        <p:spPr>
          <a:xfrm>
            <a:off x="881766" y="4981366"/>
            <a:ext cx="3866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dirty="0">
                <a:latin typeface="+mj-lt"/>
              </a:rPr>
              <a:t>Переход в новую систему координат.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A159A54-7CDF-714D-AE43-4F2F00E0C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838" y="1479493"/>
            <a:ext cx="4682621" cy="335526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85731B0-43C8-0745-9063-6232C9D7C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150" y="2226019"/>
            <a:ext cx="5142334" cy="194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263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557048" y="362603"/>
            <a:ext cx="11077903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программы и средства реализации</a:t>
            </a:r>
            <a:b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606196" y="1511422"/>
            <a:ext cx="6992784" cy="434775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начального экрана и </a:t>
            </a:r>
            <a:r>
              <a:rPr lang="ru-RU" sz="1900" dirty="0" err="1">
                <a:latin typeface="+mj-lt"/>
              </a:rPr>
              <a:t>интерфейса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Ввод и чтение из пользовательского </a:t>
            </a:r>
            <a:r>
              <a:rPr lang="ru-RU" sz="1900" dirty="0" err="1">
                <a:latin typeface="+mj-lt"/>
              </a:rPr>
              <a:t>файла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Если ошибок не возникло, загрузка </a:t>
            </a:r>
            <a:r>
              <a:rPr lang="ru-RU" sz="1900" dirty="0" err="1">
                <a:latin typeface="+mj-lt"/>
              </a:rPr>
              <a:t>новои</a:t>
            </a:r>
            <a:r>
              <a:rPr lang="ru-RU" sz="1900" dirty="0">
                <a:latin typeface="+mj-lt"/>
              </a:rPr>
              <a:t>̆ модели.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модели с учетом матрицы камеры.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Алгоритм трассировки для каждого пикселя экрана.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Определение затененности для каждого пикселя экрана.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Применение диффузного отражения для каждого пикселя экра­на. </a:t>
            </a:r>
          </a:p>
          <a:p>
            <a:pPr marL="914400" lvl="1" indent="-457200">
              <a:buAutoNum type="arabicPeriod"/>
            </a:pPr>
            <a:r>
              <a:rPr lang="ru-RU" sz="1500" dirty="0" err="1">
                <a:latin typeface="+mj-lt"/>
              </a:rPr>
              <a:t>Отрисовка</a:t>
            </a:r>
            <a:r>
              <a:rPr lang="ru-RU" sz="1500" dirty="0">
                <a:latin typeface="+mj-lt"/>
              </a:rPr>
              <a:t> </a:t>
            </a:r>
            <a:r>
              <a:rPr lang="ru-RU" sz="1500" dirty="0" err="1">
                <a:latin typeface="+mj-lt"/>
              </a:rPr>
              <a:t>пикселеи</a:t>
            </a:r>
            <a:r>
              <a:rPr lang="ru-RU" sz="1500" dirty="0">
                <a:latin typeface="+mj-lt"/>
              </a:rPr>
              <a:t>̆.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При </a:t>
            </a:r>
            <a:r>
              <a:rPr lang="ru-RU" sz="1900" dirty="0" err="1">
                <a:latin typeface="+mj-lt"/>
              </a:rPr>
              <a:t>нажатои</a:t>
            </a:r>
            <a:r>
              <a:rPr lang="ru-RU" sz="1900" dirty="0">
                <a:latin typeface="+mj-lt"/>
              </a:rPr>
              <a:t>̆ кнопке взрыва.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скорости каждого объекта по законам физики.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положения каждого объекта с учетом скорости.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Переход к пункту 4.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5FD48D4-E703-2645-AA57-4E796128C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9007" y="1177159"/>
            <a:ext cx="2312276" cy="259745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54031AC-063E-F645-A23A-5819E9D5E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920" y="3990363"/>
            <a:ext cx="2643231" cy="193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1537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</TotalTime>
  <Words>516</Words>
  <Application>Microsoft Macintosh PowerPoint</Application>
  <PresentationFormat>Широкоэкранный</PresentationFormat>
  <Paragraphs>102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Times New Roman</vt:lpstr>
      <vt:lpstr>Тема Office</vt:lpstr>
      <vt:lpstr>Визуализация взаимодействия частиц при столкновении (взрыв)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Настя Сиденко</dc:creator>
  <cp:lastModifiedBy>Настя Сиденко</cp:lastModifiedBy>
  <cp:revision>63</cp:revision>
  <dcterms:created xsi:type="dcterms:W3CDTF">2019-12-05T20:42:40Z</dcterms:created>
  <dcterms:modified xsi:type="dcterms:W3CDTF">2019-12-16T20:32:10Z</dcterms:modified>
</cp:coreProperties>
</file>

<file path=docProps/thumbnail.jpeg>
</file>